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33" r:id="rId1"/>
  </p:sldMasterIdLst>
  <p:notesMasterIdLst>
    <p:notesMasterId r:id="rId24"/>
  </p:notesMasterIdLst>
  <p:sldIdLst>
    <p:sldId id="256" r:id="rId2"/>
    <p:sldId id="281" r:id="rId3"/>
    <p:sldId id="257" r:id="rId4"/>
    <p:sldId id="258" r:id="rId5"/>
    <p:sldId id="259" r:id="rId6"/>
    <p:sldId id="260" r:id="rId7"/>
    <p:sldId id="261" r:id="rId8"/>
    <p:sldId id="267" r:id="rId9"/>
    <p:sldId id="263" r:id="rId10"/>
    <p:sldId id="268" r:id="rId11"/>
    <p:sldId id="262" r:id="rId12"/>
    <p:sldId id="269" r:id="rId13"/>
    <p:sldId id="270" r:id="rId14"/>
    <p:sldId id="271" r:id="rId15"/>
    <p:sldId id="273" r:id="rId16"/>
    <p:sldId id="277" r:id="rId17"/>
    <p:sldId id="278" r:id="rId18"/>
    <p:sldId id="279" r:id="rId19"/>
    <p:sldId id="272" r:id="rId20"/>
    <p:sldId id="274" r:id="rId21"/>
    <p:sldId id="275" r:id="rId22"/>
    <p:sldId id="266" r:id="rId2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Wingdings 3" panose="05040102010807070707" pitchFamily="18" charset="2"/>
      <p:regular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53" autoAdjust="0"/>
    <p:restoredTop sz="94660"/>
  </p:normalViewPr>
  <p:slideViewPr>
    <p:cSldViewPr snapToGrid="0">
      <p:cViewPr varScale="1">
        <p:scale>
          <a:sx n="36" d="100"/>
          <a:sy n="36" d="100"/>
        </p:scale>
        <p:origin x="13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0ACB76-9112-41BF-A721-EBB9E221E3D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645C3AD9-2CAF-472F-8742-8CB5CDEEF93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Convolution Neural Network used </a:t>
          </a:r>
          <a:r>
            <a:rPr lang="en-US"/>
            <a:t>in VGG16.</a:t>
          </a:r>
        </a:p>
      </dgm:t>
    </dgm:pt>
    <dgm:pt modelId="{14DD6795-18B2-45FA-AC10-14737D655A91}" type="parTrans" cxnId="{859B08BF-1EA4-4105-9094-6EC6AE0D6033}">
      <dgm:prSet/>
      <dgm:spPr/>
      <dgm:t>
        <a:bodyPr/>
        <a:lstStyle/>
        <a:p>
          <a:endParaRPr lang="en-US"/>
        </a:p>
      </dgm:t>
    </dgm:pt>
    <dgm:pt modelId="{B2C54295-21F5-43C7-838A-6C658604920F}" type="sibTrans" cxnId="{859B08BF-1EA4-4105-9094-6EC6AE0D6033}">
      <dgm:prSet/>
      <dgm:spPr/>
      <dgm:t>
        <a:bodyPr/>
        <a:lstStyle/>
        <a:p>
          <a:endParaRPr lang="en-US"/>
        </a:p>
      </dgm:t>
    </dgm:pt>
    <dgm:pt modelId="{A184BD3C-35DC-4441-A6B5-BCF900C466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Long Short-Term Memory Recurrent Neural Network.</a:t>
          </a:r>
        </a:p>
      </dgm:t>
    </dgm:pt>
    <dgm:pt modelId="{65C255A7-E11C-49D6-95B8-3AC13A69E202}" type="parTrans" cxnId="{9A8D136C-7E84-44A7-8410-83C370F1B60C}">
      <dgm:prSet/>
      <dgm:spPr/>
      <dgm:t>
        <a:bodyPr/>
        <a:lstStyle/>
        <a:p>
          <a:endParaRPr lang="en-US"/>
        </a:p>
      </dgm:t>
    </dgm:pt>
    <dgm:pt modelId="{592AE256-50B8-4C94-867A-5C634E5ACE93}" type="sibTrans" cxnId="{9A8D136C-7E84-44A7-8410-83C370F1B60C}">
      <dgm:prSet/>
      <dgm:spPr/>
      <dgm:t>
        <a:bodyPr/>
        <a:lstStyle/>
        <a:p>
          <a:endParaRPr lang="en-US"/>
        </a:p>
      </dgm:t>
    </dgm:pt>
    <dgm:pt modelId="{CA496B54-0DD3-4B0C-91F0-336F390C68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Text-Processing.</a:t>
          </a:r>
        </a:p>
      </dgm:t>
    </dgm:pt>
    <dgm:pt modelId="{A46A438D-EAB5-4B70-9278-C3766959B341}" type="parTrans" cxnId="{C352A0FA-8AA9-4352-BA39-6B458DE01929}">
      <dgm:prSet/>
      <dgm:spPr/>
      <dgm:t>
        <a:bodyPr/>
        <a:lstStyle/>
        <a:p>
          <a:endParaRPr lang="en-US"/>
        </a:p>
      </dgm:t>
    </dgm:pt>
    <dgm:pt modelId="{C93BABDB-7C60-4C9D-816B-649C0E2ED745}" type="sibTrans" cxnId="{C352A0FA-8AA9-4352-BA39-6B458DE01929}">
      <dgm:prSet/>
      <dgm:spPr/>
      <dgm:t>
        <a:bodyPr/>
        <a:lstStyle/>
        <a:p>
          <a:endParaRPr lang="en-US"/>
        </a:p>
      </dgm:t>
    </dgm:pt>
    <dgm:pt modelId="{ED7203EE-B3C9-4DAB-8312-9D99363E8AD9}" type="pres">
      <dgm:prSet presAssocID="{640ACB76-9112-41BF-A721-EBB9E221E3D5}" presName="root" presStyleCnt="0">
        <dgm:presLayoutVars>
          <dgm:dir/>
          <dgm:resizeHandles val="exact"/>
        </dgm:presLayoutVars>
      </dgm:prSet>
      <dgm:spPr/>
    </dgm:pt>
    <dgm:pt modelId="{C586B592-6F4B-42FE-A08F-A867AE31B5D8}" type="pres">
      <dgm:prSet presAssocID="{645C3AD9-2CAF-472F-8742-8CB5CDEEF93C}" presName="compNode" presStyleCnt="0"/>
      <dgm:spPr/>
    </dgm:pt>
    <dgm:pt modelId="{A7E67174-9F43-444A-873F-1AFE78D34DF0}" type="pres">
      <dgm:prSet presAssocID="{645C3AD9-2CAF-472F-8742-8CB5CDEEF93C}" presName="bgRect" presStyleLbl="bgShp" presStyleIdx="0" presStyleCnt="3"/>
      <dgm:spPr/>
    </dgm:pt>
    <dgm:pt modelId="{B0734487-B211-4E71-8C2D-5249F2208233}" type="pres">
      <dgm:prSet presAssocID="{645C3AD9-2CAF-472F-8742-8CB5CDEEF93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EB7948C7-4F04-40FB-88A7-D4B5FAA90D20}" type="pres">
      <dgm:prSet presAssocID="{645C3AD9-2CAF-472F-8742-8CB5CDEEF93C}" presName="spaceRect" presStyleCnt="0"/>
      <dgm:spPr/>
    </dgm:pt>
    <dgm:pt modelId="{55625138-8BA5-4F4D-84E8-1F6D3D3EE3CA}" type="pres">
      <dgm:prSet presAssocID="{645C3AD9-2CAF-472F-8742-8CB5CDEEF93C}" presName="parTx" presStyleLbl="revTx" presStyleIdx="0" presStyleCnt="3">
        <dgm:presLayoutVars>
          <dgm:chMax val="0"/>
          <dgm:chPref val="0"/>
        </dgm:presLayoutVars>
      </dgm:prSet>
      <dgm:spPr/>
    </dgm:pt>
    <dgm:pt modelId="{414EC4B3-05C1-4A6E-B7CD-2A3B2B479AE0}" type="pres">
      <dgm:prSet presAssocID="{B2C54295-21F5-43C7-838A-6C658604920F}" presName="sibTrans" presStyleCnt="0"/>
      <dgm:spPr/>
    </dgm:pt>
    <dgm:pt modelId="{9FB38D1B-E032-4D3C-88C6-8903D6091D17}" type="pres">
      <dgm:prSet presAssocID="{A184BD3C-35DC-4441-A6B5-BCF900C4666F}" presName="compNode" presStyleCnt="0"/>
      <dgm:spPr/>
    </dgm:pt>
    <dgm:pt modelId="{5F080758-4591-4CAE-AF83-11E298BD4DDA}" type="pres">
      <dgm:prSet presAssocID="{A184BD3C-35DC-4441-A6B5-BCF900C4666F}" presName="bgRect" presStyleLbl="bgShp" presStyleIdx="1" presStyleCnt="3"/>
      <dgm:spPr/>
    </dgm:pt>
    <dgm:pt modelId="{DF68ED9E-62DE-4E77-BD12-308226930821}" type="pres">
      <dgm:prSet presAssocID="{A184BD3C-35DC-4441-A6B5-BCF900C4666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A17C820F-80A9-4992-B5ED-FE71D344D6DD}" type="pres">
      <dgm:prSet presAssocID="{A184BD3C-35DC-4441-A6B5-BCF900C4666F}" presName="spaceRect" presStyleCnt="0"/>
      <dgm:spPr/>
    </dgm:pt>
    <dgm:pt modelId="{751DFBB8-FCEB-440F-96FB-DD6CD7DAF80C}" type="pres">
      <dgm:prSet presAssocID="{A184BD3C-35DC-4441-A6B5-BCF900C4666F}" presName="parTx" presStyleLbl="revTx" presStyleIdx="1" presStyleCnt="3">
        <dgm:presLayoutVars>
          <dgm:chMax val="0"/>
          <dgm:chPref val="0"/>
        </dgm:presLayoutVars>
      </dgm:prSet>
      <dgm:spPr/>
    </dgm:pt>
    <dgm:pt modelId="{34C742C2-5C06-4201-9E02-AB6FCDC72BA4}" type="pres">
      <dgm:prSet presAssocID="{592AE256-50B8-4C94-867A-5C634E5ACE93}" presName="sibTrans" presStyleCnt="0"/>
      <dgm:spPr/>
    </dgm:pt>
    <dgm:pt modelId="{801D4239-E020-44C7-958A-04C53F4FB9F4}" type="pres">
      <dgm:prSet presAssocID="{CA496B54-0DD3-4B0C-91F0-336F390C683D}" presName="compNode" presStyleCnt="0"/>
      <dgm:spPr/>
    </dgm:pt>
    <dgm:pt modelId="{13AC2908-C9C5-490A-98C3-87AF8C0CF6FC}" type="pres">
      <dgm:prSet presAssocID="{CA496B54-0DD3-4B0C-91F0-336F390C683D}" presName="bgRect" presStyleLbl="bgShp" presStyleIdx="2" presStyleCnt="3"/>
      <dgm:spPr/>
    </dgm:pt>
    <dgm:pt modelId="{3A777CC5-49F8-44D3-9AB6-9607100935BB}" type="pres">
      <dgm:prSet presAssocID="{CA496B54-0DD3-4B0C-91F0-336F390C683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3804158B-8483-403C-9D85-91322475C029}" type="pres">
      <dgm:prSet presAssocID="{CA496B54-0DD3-4B0C-91F0-336F390C683D}" presName="spaceRect" presStyleCnt="0"/>
      <dgm:spPr/>
    </dgm:pt>
    <dgm:pt modelId="{C472221F-2F2B-4E0C-9C69-CAFDE00F0FEB}" type="pres">
      <dgm:prSet presAssocID="{CA496B54-0DD3-4B0C-91F0-336F390C683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170C704-39BC-4093-A79B-AACC88BB9FBD}" type="presOf" srcId="{CA496B54-0DD3-4B0C-91F0-336F390C683D}" destId="{C472221F-2F2B-4E0C-9C69-CAFDE00F0FEB}" srcOrd="0" destOrd="0" presId="urn:microsoft.com/office/officeart/2018/2/layout/IconVerticalSolidList"/>
    <dgm:cxn modelId="{8823C332-38F7-497D-ABAA-58DF9056C720}" type="presOf" srcId="{640ACB76-9112-41BF-A721-EBB9E221E3D5}" destId="{ED7203EE-B3C9-4DAB-8312-9D99363E8AD9}" srcOrd="0" destOrd="0" presId="urn:microsoft.com/office/officeart/2018/2/layout/IconVerticalSolidList"/>
    <dgm:cxn modelId="{C5655F61-1DE4-443A-89B4-1C0CC246018F}" type="presOf" srcId="{A184BD3C-35DC-4441-A6B5-BCF900C4666F}" destId="{751DFBB8-FCEB-440F-96FB-DD6CD7DAF80C}" srcOrd="0" destOrd="0" presId="urn:microsoft.com/office/officeart/2018/2/layout/IconVerticalSolidList"/>
    <dgm:cxn modelId="{9A8D136C-7E84-44A7-8410-83C370F1B60C}" srcId="{640ACB76-9112-41BF-A721-EBB9E221E3D5}" destId="{A184BD3C-35DC-4441-A6B5-BCF900C4666F}" srcOrd="1" destOrd="0" parTransId="{65C255A7-E11C-49D6-95B8-3AC13A69E202}" sibTransId="{592AE256-50B8-4C94-867A-5C634E5ACE93}"/>
    <dgm:cxn modelId="{7591826E-5857-437F-8924-2D5F2020950B}" type="presOf" srcId="{645C3AD9-2CAF-472F-8742-8CB5CDEEF93C}" destId="{55625138-8BA5-4F4D-84E8-1F6D3D3EE3CA}" srcOrd="0" destOrd="0" presId="urn:microsoft.com/office/officeart/2018/2/layout/IconVerticalSolidList"/>
    <dgm:cxn modelId="{859B08BF-1EA4-4105-9094-6EC6AE0D6033}" srcId="{640ACB76-9112-41BF-A721-EBB9E221E3D5}" destId="{645C3AD9-2CAF-472F-8742-8CB5CDEEF93C}" srcOrd="0" destOrd="0" parTransId="{14DD6795-18B2-45FA-AC10-14737D655A91}" sibTransId="{B2C54295-21F5-43C7-838A-6C658604920F}"/>
    <dgm:cxn modelId="{C352A0FA-8AA9-4352-BA39-6B458DE01929}" srcId="{640ACB76-9112-41BF-A721-EBB9E221E3D5}" destId="{CA496B54-0DD3-4B0C-91F0-336F390C683D}" srcOrd="2" destOrd="0" parTransId="{A46A438D-EAB5-4B70-9278-C3766959B341}" sibTransId="{C93BABDB-7C60-4C9D-816B-649C0E2ED745}"/>
    <dgm:cxn modelId="{89BF7909-DA74-44CC-96E7-774B48A0F3BB}" type="presParOf" srcId="{ED7203EE-B3C9-4DAB-8312-9D99363E8AD9}" destId="{C586B592-6F4B-42FE-A08F-A867AE31B5D8}" srcOrd="0" destOrd="0" presId="urn:microsoft.com/office/officeart/2018/2/layout/IconVerticalSolidList"/>
    <dgm:cxn modelId="{9678DF49-44AF-4D08-95AC-37D6A54C07B9}" type="presParOf" srcId="{C586B592-6F4B-42FE-A08F-A867AE31B5D8}" destId="{A7E67174-9F43-444A-873F-1AFE78D34DF0}" srcOrd="0" destOrd="0" presId="urn:microsoft.com/office/officeart/2018/2/layout/IconVerticalSolidList"/>
    <dgm:cxn modelId="{6A737186-B921-4CC4-BAA2-8E0A32A0C7ED}" type="presParOf" srcId="{C586B592-6F4B-42FE-A08F-A867AE31B5D8}" destId="{B0734487-B211-4E71-8C2D-5249F2208233}" srcOrd="1" destOrd="0" presId="urn:microsoft.com/office/officeart/2018/2/layout/IconVerticalSolidList"/>
    <dgm:cxn modelId="{9C4F827D-2FA7-4F2D-B160-8E67F6F50FAE}" type="presParOf" srcId="{C586B592-6F4B-42FE-A08F-A867AE31B5D8}" destId="{EB7948C7-4F04-40FB-88A7-D4B5FAA90D20}" srcOrd="2" destOrd="0" presId="urn:microsoft.com/office/officeart/2018/2/layout/IconVerticalSolidList"/>
    <dgm:cxn modelId="{139A7D2A-5B9D-4546-BA8A-87759448619B}" type="presParOf" srcId="{C586B592-6F4B-42FE-A08F-A867AE31B5D8}" destId="{55625138-8BA5-4F4D-84E8-1F6D3D3EE3CA}" srcOrd="3" destOrd="0" presId="urn:microsoft.com/office/officeart/2018/2/layout/IconVerticalSolidList"/>
    <dgm:cxn modelId="{1A4E97BE-BEC2-486D-85B7-FAE7AA99D3B8}" type="presParOf" srcId="{ED7203EE-B3C9-4DAB-8312-9D99363E8AD9}" destId="{414EC4B3-05C1-4A6E-B7CD-2A3B2B479AE0}" srcOrd="1" destOrd="0" presId="urn:microsoft.com/office/officeart/2018/2/layout/IconVerticalSolidList"/>
    <dgm:cxn modelId="{F6D60FBD-2D31-45A8-A0B0-40894388E3F4}" type="presParOf" srcId="{ED7203EE-B3C9-4DAB-8312-9D99363E8AD9}" destId="{9FB38D1B-E032-4D3C-88C6-8903D6091D17}" srcOrd="2" destOrd="0" presId="urn:microsoft.com/office/officeart/2018/2/layout/IconVerticalSolidList"/>
    <dgm:cxn modelId="{B12CC851-C3DC-4ABD-B272-DBC9B0C6A6C5}" type="presParOf" srcId="{9FB38D1B-E032-4D3C-88C6-8903D6091D17}" destId="{5F080758-4591-4CAE-AF83-11E298BD4DDA}" srcOrd="0" destOrd="0" presId="urn:microsoft.com/office/officeart/2018/2/layout/IconVerticalSolidList"/>
    <dgm:cxn modelId="{BDBC2191-8451-4481-9A6A-A0AE37738086}" type="presParOf" srcId="{9FB38D1B-E032-4D3C-88C6-8903D6091D17}" destId="{DF68ED9E-62DE-4E77-BD12-308226930821}" srcOrd="1" destOrd="0" presId="urn:microsoft.com/office/officeart/2018/2/layout/IconVerticalSolidList"/>
    <dgm:cxn modelId="{CE65D6DD-D189-4D4D-A7E7-719419C8580D}" type="presParOf" srcId="{9FB38D1B-E032-4D3C-88C6-8903D6091D17}" destId="{A17C820F-80A9-4992-B5ED-FE71D344D6DD}" srcOrd="2" destOrd="0" presId="urn:microsoft.com/office/officeart/2018/2/layout/IconVerticalSolidList"/>
    <dgm:cxn modelId="{E6684C25-21BA-4554-88FD-31D204A90D02}" type="presParOf" srcId="{9FB38D1B-E032-4D3C-88C6-8903D6091D17}" destId="{751DFBB8-FCEB-440F-96FB-DD6CD7DAF80C}" srcOrd="3" destOrd="0" presId="urn:microsoft.com/office/officeart/2018/2/layout/IconVerticalSolidList"/>
    <dgm:cxn modelId="{8C0CCB41-2700-4429-B385-5D4A3EBA44B9}" type="presParOf" srcId="{ED7203EE-B3C9-4DAB-8312-9D99363E8AD9}" destId="{34C742C2-5C06-4201-9E02-AB6FCDC72BA4}" srcOrd="3" destOrd="0" presId="urn:microsoft.com/office/officeart/2018/2/layout/IconVerticalSolidList"/>
    <dgm:cxn modelId="{598CA091-05EF-4A3B-BADF-923FC645D208}" type="presParOf" srcId="{ED7203EE-B3C9-4DAB-8312-9D99363E8AD9}" destId="{801D4239-E020-44C7-958A-04C53F4FB9F4}" srcOrd="4" destOrd="0" presId="urn:microsoft.com/office/officeart/2018/2/layout/IconVerticalSolidList"/>
    <dgm:cxn modelId="{D9CA2BBC-65F3-4120-B114-9C554575C5B6}" type="presParOf" srcId="{801D4239-E020-44C7-958A-04C53F4FB9F4}" destId="{13AC2908-C9C5-490A-98C3-87AF8C0CF6FC}" srcOrd="0" destOrd="0" presId="urn:microsoft.com/office/officeart/2018/2/layout/IconVerticalSolidList"/>
    <dgm:cxn modelId="{1D98BF08-8A16-4F71-B197-6F6EE9B06672}" type="presParOf" srcId="{801D4239-E020-44C7-958A-04C53F4FB9F4}" destId="{3A777CC5-49F8-44D3-9AB6-9607100935BB}" srcOrd="1" destOrd="0" presId="urn:microsoft.com/office/officeart/2018/2/layout/IconVerticalSolidList"/>
    <dgm:cxn modelId="{B4FD26E3-C74E-4E70-ADD1-8FB8F13D15C6}" type="presParOf" srcId="{801D4239-E020-44C7-958A-04C53F4FB9F4}" destId="{3804158B-8483-403C-9D85-91322475C029}" srcOrd="2" destOrd="0" presId="urn:microsoft.com/office/officeart/2018/2/layout/IconVerticalSolidList"/>
    <dgm:cxn modelId="{7209E5A7-2C00-4F90-8A72-DB427B0EE621}" type="presParOf" srcId="{801D4239-E020-44C7-958A-04C53F4FB9F4}" destId="{C472221F-2F2B-4E0C-9C69-CAFDE00F0FE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67174-9F43-444A-873F-1AFE78D34DF0}">
      <dsp:nvSpPr>
        <dsp:cNvPr id="0" name=""/>
        <dsp:cNvSpPr/>
      </dsp:nvSpPr>
      <dsp:spPr>
        <a:xfrm>
          <a:off x="0" y="512"/>
          <a:ext cx="6619244" cy="11995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734487-B211-4E71-8C2D-5249F2208233}">
      <dsp:nvSpPr>
        <dsp:cNvPr id="0" name=""/>
        <dsp:cNvSpPr/>
      </dsp:nvSpPr>
      <dsp:spPr>
        <a:xfrm>
          <a:off x="362865" y="270412"/>
          <a:ext cx="659755" cy="6597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25138-8BA5-4F4D-84E8-1F6D3D3EE3CA}">
      <dsp:nvSpPr>
        <dsp:cNvPr id="0" name=""/>
        <dsp:cNvSpPr/>
      </dsp:nvSpPr>
      <dsp:spPr>
        <a:xfrm>
          <a:off x="1385485" y="512"/>
          <a:ext cx="5233758" cy="119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53" tIns="126953" rIns="126953" bIns="12695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Convolution Neural Network used </a:t>
          </a:r>
          <a:r>
            <a:rPr lang="en-US" sz="2500" kern="1200"/>
            <a:t>in VGG16.</a:t>
          </a:r>
        </a:p>
      </dsp:txBody>
      <dsp:txXfrm>
        <a:off x="1385485" y="512"/>
        <a:ext cx="5233758" cy="1199554"/>
      </dsp:txXfrm>
    </dsp:sp>
    <dsp:sp modelId="{5F080758-4591-4CAE-AF83-11E298BD4DDA}">
      <dsp:nvSpPr>
        <dsp:cNvPr id="0" name=""/>
        <dsp:cNvSpPr/>
      </dsp:nvSpPr>
      <dsp:spPr>
        <a:xfrm>
          <a:off x="0" y="1499956"/>
          <a:ext cx="6619244" cy="11995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68ED9E-62DE-4E77-BD12-308226930821}">
      <dsp:nvSpPr>
        <dsp:cNvPr id="0" name=""/>
        <dsp:cNvSpPr/>
      </dsp:nvSpPr>
      <dsp:spPr>
        <a:xfrm>
          <a:off x="362865" y="1769855"/>
          <a:ext cx="659755" cy="6597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DFBB8-FCEB-440F-96FB-DD6CD7DAF80C}">
      <dsp:nvSpPr>
        <dsp:cNvPr id="0" name=""/>
        <dsp:cNvSpPr/>
      </dsp:nvSpPr>
      <dsp:spPr>
        <a:xfrm>
          <a:off x="1385485" y="1499956"/>
          <a:ext cx="5233758" cy="119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53" tIns="126953" rIns="126953" bIns="12695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Long Short-Term Memory Recurrent Neural Network.</a:t>
          </a:r>
        </a:p>
      </dsp:txBody>
      <dsp:txXfrm>
        <a:off x="1385485" y="1499956"/>
        <a:ext cx="5233758" cy="1199554"/>
      </dsp:txXfrm>
    </dsp:sp>
    <dsp:sp modelId="{13AC2908-C9C5-490A-98C3-87AF8C0CF6FC}">
      <dsp:nvSpPr>
        <dsp:cNvPr id="0" name=""/>
        <dsp:cNvSpPr/>
      </dsp:nvSpPr>
      <dsp:spPr>
        <a:xfrm>
          <a:off x="0" y="2999399"/>
          <a:ext cx="6619244" cy="11995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777CC5-49F8-44D3-9AB6-9607100935BB}">
      <dsp:nvSpPr>
        <dsp:cNvPr id="0" name=""/>
        <dsp:cNvSpPr/>
      </dsp:nvSpPr>
      <dsp:spPr>
        <a:xfrm>
          <a:off x="362865" y="3269299"/>
          <a:ext cx="659755" cy="6597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72221F-2F2B-4E0C-9C69-CAFDE00F0FEB}">
      <dsp:nvSpPr>
        <dsp:cNvPr id="0" name=""/>
        <dsp:cNvSpPr/>
      </dsp:nvSpPr>
      <dsp:spPr>
        <a:xfrm>
          <a:off x="1385485" y="2999399"/>
          <a:ext cx="5233758" cy="1199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953" tIns="126953" rIns="126953" bIns="126953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Text-Processing.</a:t>
          </a:r>
        </a:p>
      </dsp:txBody>
      <dsp:txXfrm>
        <a:off x="1385485" y="2999399"/>
        <a:ext cx="5233758" cy="11995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63bd7e63e_4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1063bd7e63e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63bd7e746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63bd7e746_1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1063bd7e746_1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63bd7e746_1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1063bd7e746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623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6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29324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543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5644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98142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5552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17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619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3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49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1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89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87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2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02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1409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56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/>
        </p:nvSpPr>
        <p:spPr>
          <a:xfrm>
            <a:off x="1172554" y="1190930"/>
            <a:ext cx="6994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Video Captioning Bot</a:t>
            </a:r>
            <a:endParaRPr sz="46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816721" y="4373539"/>
            <a:ext cx="7628636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SUBMITTED BY:                                        MENTORED BY: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Kartik Karira(18103051)                                         Dr. Avtar Singh</a:t>
            </a:r>
            <a:endParaRPr sz="20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Rohit Mittal (18103081)                                      (Assistant Professor)</a:t>
            </a:r>
            <a:endParaRPr sz="20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CSE Department</a:t>
            </a:r>
            <a:endParaRPr sz="20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0193" y="1928672"/>
            <a:ext cx="2123612" cy="215156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/>
        </p:nvSpPr>
        <p:spPr>
          <a:xfrm flipH="1">
            <a:off x="1318910" y="6267635"/>
            <a:ext cx="670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Department of Computer Science and Engineering</a:t>
            </a:r>
            <a:endParaRPr sz="17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 B R Ambedkar National Institute of Technology Jalandhar </a:t>
            </a:r>
            <a:endParaRPr sz="1700"/>
          </a:p>
        </p:txBody>
      </p:sp>
      <p:sp>
        <p:nvSpPr>
          <p:cNvPr id="100" name="Google Shape;100;p14"/>
          <p:cNvSpPr txBox="1"/>
          <p:nvPr/>
        </p:nvSpPr>
        <p:spPr>
          <a:xfrm>
            <a:off x="3102606" y="822508"/>
            <a:ext cx="3886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latin typeface="Open Sans"/>
                <a:ea typeface="Open Sans"/>
                <a:cs typeface="Open Sans"/>
                <a:sym typeface="Open Sans"/>
              </a:rPr>
              <a:t>CSPCI-400 Project </a:t>
            </a:r>
            <a:endParaRPr sz="22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CC3DF159-A62C-40A0-86EB-55F5FCDB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DD410F-B61F-4134-979A-E637979A2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81" y="4517136"/>
            <a:ext cx="8169821" cy="117494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Flow</a:t>
            </a:r>
          </a:p>
        </p:txBody>
      </p:sp>
      <p:pic>
        <p:nvPicPr>
          <p:cNvPr id="14" name="Google Shape;174;p21">
            <a:extLst>
              <a:ext uri="{FF2B5EF4-FFF2-40B4-BE49-F238E27FC236}">
                <a16:creationId xmlns:a16="http://schemas.microsoft.com/office/drawing/2014/main" id="{77EE63CB-4743-41D7-A2D2-C8A26ABE3B36}"/>
              </a:ext>
            </a:extLst>
          </p:cNvPr>
          <p:cNvPicPr preferRelativeResize="0"/>
          <p:nvPr/>
        </p:nvPicPr>
        <p:blipFill rotWithShape="1">
          <a:blip r:embed="rId3"/>
          <a:srcRect l="-3844" t="-7735" r="-3844"/>
          <a:stretch/>
        </p:blipFill>
        <p:spPr>
          <a:xfrm>
            <a:off x="364324" y="642645"/>
            <a:ext cx="8169821" cy="4145111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5DDC647-9031-4B8C-B212-04560303C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D203DB-5E87-459D-9FFD-1D5A44F1A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57031" y="295729"/>
            <a:ext cx="62864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indent="0" defTabSz="91440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lvl="0" indent="0" defTabSz="91440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3631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5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6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7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6DFBE54E-A701-4039-AC57-CF06B37CC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3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" name="Freeform 5">
            <a:extLst>
              <a:ext uri="{FF2B5EF4-FFF2-40B4-BE49-F238E27FC236}">
                <a16:creationId xmlns:a16="http://schemas.microsoft.com/office/drawing/2014/main" id="{D33A9890-FE1F-4F08-8EF4-FD2B439546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866215" y="973668"/>
            <a:ext cx="6571060" cy="70696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rgbClr val="0070C0"/>
              </a:buClr>
              <a:buSzPts val="3600"/>
            </a:pPr>
            <a:r>
              <a:rPr lang="en-US" sz="3600">
                <a:solidFill>
                  <a:srgbClr val="FFFFFF"/>
                </a:solidFill>
              </a:rPr>
              <a:t>Concepts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92515798-C8A3-40E7-A830-82681C81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4" name="Google Shape;164;p20"/>
          <p:cNvSpPr txBox="1"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 indent="0" defTabSz="91440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lvl="0" indent="0" defTabSz="914400">
                <a:spcBef>
                  <a:spcPts val="0"/>
                </a:spcBef>
                <a:spcAft>
                  <a:spcPts val="600"/>
                </a:spcAft>
                <a:buNone/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3" name="Google Shape;163;p20"/>
          <p:cNvSpPr txBox="1">
            <a:spLocks noGrp="1"/>
          </p:cNvSpPr>
          <p:nvPr>
            <p:ph type="ftr" sz="quarter" idx="11"/>
          </p:nvPr>
        </p:nvSpPr>
        <p:spPr>
          <a:xfrm>
            <a:off x="420832" y="6391838"/>
            <a:ext cx="2894846" cy="3048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700" b="1" i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Dr B R Ambedkar National Institute of Tehnology Jalandhar </a:t>
            </a:r>
            <a:endParaRPr lang="en-US" sz="700" b="1" i="0" kern="120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2" name="Google Shape;162;p20"/>
          <p:cNvSpPr txBox="1">
            <a:spLocks noGrp="1"/>
          </p:cNvSpPr>
          <p:nvPr>
            <p:ph type="dt" sz="half" idx="10"/>
          </p:nvPr>
        </p:nvSpPr>
        <p:spPr>
          <a:xfrm>
            <a:off x="7989828" y="6391838"/>
            <a:ext cx="742949" cy="30479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/>
              <a:t>12/6/2021</a:t>
            </a:r>
          </a:p>
        </p:txBody>
      </p:sp>
      <p:graphicFrame>
        <p:nvGraphicFramePr>
          <p:cNvPr id="167" name="Google Shape;165;p20">
            <a:extLst>
              <a:ext uri="{FF2B5EF4-FFF2-40B4-BE49-F238E27FC236}">
                <a16:creationId xmlns:a16="http://schemas.microsoft.com/office/drawing/2014/main" id="{4AB77AD4-4386-4F9F-5DAA-DA25681BC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6123514"/>
              </p:ext>
            </p:extLst>
          </p:nvPr>
        </p:nvGraphicFramePr>
        <p:xfrm>
          <a:off x="866215" y="1820333"/>
          <a:ext cx="6619244" cy="4199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E4FB-662F-47CA-A6E6-608828AE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565" y="1130603"/>
            <a:ext cx="2506831" cy="4596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EBEBEB"/>
                </a:solidFill>
              </a:rPr>
              <a:t>CONVOLUTIONAL NEURAL NETWORK</a:t>
            </a:r>
            <a:br>
              <a:rPr lang="en-US" sz="2000">
                <a:solidFill>
                  <a:srgbClr val="EBEBEB"/>
                </a:solidFill>
              </a:rPr>
            </a:br>
            <a:r>
              <a:rPr lang="en-US" sz="2000">
                <a:solidFill>
                  <a:srgbClr val="EBEBEB"/>
                </a:solidFill>
              </a:rPr>
              <a:t>(CNN)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297195-8EC8-469B-9028-B802D2DC0E77}"/>
              </a:ext>
            </a:extLst>
          </p:cNvPr>
          <p:cNvSpPr txBox="1"/>
          <p:nvPr/>
        </p:nvSpPr>
        <p:spPr>
          <a:xfrm>
            <a:off x="3967557" y="437513"/>
            <a:ext cx="4126961" cy="5954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sym typeface="Arial"/>
              </a:rPr>
              <a:t>CNN Are Very Similar To Ordinary Neural Networks.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sym typeface="Arial"/>
              </a:rPr>
              <a:t>Convnet Architectures Make The Explicit Assumption That The Inputs Are Images, Which Allows Us To Encode Certain Properties Into The Architecture.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sym typeface="Arial"/>
              </a:rPr>
              <a:t>It Has Filters, Pooling Layers Because Of The Assumption That Input Is Always An Image.</a:t>
            </a:r>
          </a:p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sym typeface="Arial"/>
              </a:rPr>
              <a:t>For Our Project We Are Using Vgg16 For Extracting The Features From Each Frame And Then Combining All The Frames Result For Our Work.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A6D18C-49D0-4660-8F0B-6CE9D48A8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94518" y="6391838"/>
            <a:ext cx="628649" cy="3047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algn="r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</a:rPr>
              <a:pPr lvl="0" indent="0" algn="r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en-US" sz="9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479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9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2" name="Rectangle 13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BFF5B1-35E9-464F-A720-D1DE6ADDB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216" y="5171761"/>
            <a:ext cx="6619243" cy="5863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dirty="0">
                <a:solidFill>
                  <a:schemeClr val="bg2"/>
                </a:solidFill>
              </a:rPr>
              <a:t>VGG16(VISUAL GEOMETRY GROUP)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C2E18E-860A-4FAD-A2B1-9BDD51D1F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09" y="66493"/>
            <a:ext cx="62864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indent="0" defTabSz="91440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mtClean="0"/>
              <a:pPr lvl="0" indent="0" defTabSz="91440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AD06FB-0FA5-4602-B0BB-94FAD9176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26" y="810460"/>
            <a:ext cx="8371030" cy="444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76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9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1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30" name="Freeform: Shape 15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3EF0F-AFA1-48E6-B9A0-7DAF36028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208" y="1116278"/>
            <a:ext cx="2904491" cy="4596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rgbClr val="EBEBEB"/>
                </a:solidFill>
              </a:rPr>
              <a:t>RNN AND LSTM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5B0C5B01-1083-48A5-8CF7-EF824A6AC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557" y="437513"/>
            <a:ext cx="4126961" cy="5954325"/>
          </a:xfrm>
        </p:spPr>
        <p:txBody>
          <a:bodyPr anchor="ctr">
            <a:normAutofit/>
          </a:bodyPr>
          <a:lstStyle/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ym typeface="Arial"/>
              </a:rPr>
              <a:t>Recurrent Neural Networks Are The State-Of-The-Art Algorithm For Sequential Data And Among Others Used By Apples Siri And Googles Voice Search.</a:t>
            </a:r>
            <a:endParaRPr lang="en-US" sz="1700" dirty="0"/>
          </a:p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ym typeface="Arial"/>
              </a:rPr>
              <a:t>It Has An Internal Memory Which Makes It Perfectly Suited For Machine Learning Problems That Involve Sequential Data Because It Can Remembers It’s Input.</a:t>
            </a:r>
          </a:p>
          <a:p>
            <a:pPr marL="228600" lvl="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ym typeface="Arial"/>
              </a:rPr>
              <a:t>For Our Project We Use LSTM As We Require A Sequence Of Words As An Output</a:t>
            </a:r>
            <a:endParaRPr lang="en-US" sz="1700" dirty="0"/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sz="17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A1E4B4-3D08-4C09-9131-D15E6BDB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94518" y="6391838"/>
            <a:ext cx="628649" cy="3047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indent="0" algn="r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900" smtClean="0">
                <a:solidFill>
                  <a:schemeClr val="accent1"/>
                </a:solidFill>
              </a:rPr>
              <a:pPr lvl="0" indent="0" algn="r">
                <a:spcBef>
                  <a:spcPts val="0"/>
                </a:spcBef>
                <a:spcAft>
                  <a:spcPts val="600"/>
                </a:spcAft>
                <a:buNone/>
              </a:pPr>
              <a:t>14</a:t>
            </a:fld>
            <a:endParaRPr lang="en-US" sz="9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367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EE97EB56-71F6-435D-9037-EA7884A0B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F8B30-3CA9-4966-9896-DBA4255F0B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5709" y="5794584"/>
            <a:ext cx="6619875" cy="5857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Working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06AA6E-8227-4323-8975-4F0224F11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453B2-E9FF-482D-A0AB-6B6C1995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indent="0" defTabSz="91440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lvl="0" indent="0" defTabSz="914400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C0EC35-BBD9-4A29-8D40-7D3F2D646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50" y="1063416"/>
            <a:ext cx="6896100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267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3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: Shape 15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35B74B-2A3F-4393-B14D-7EA0BEB35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216" y="973668"/>
            <a:ext cx="2206657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>
                <a:solidFill>
                  <a:schemeClr val="tx1"/>
                </a:solidFill>
              </a:rPr>
              <a:t>User Interface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68A782B-FD24-475F-986C-1D7D666AB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682" r="6375" b="-2"/>
          <a:stretch/>
        </p:blipFill>
        <p:spPr bwMode="auto">
          <a:xfrm>
            <a:off x="3895955" y="803751"/>
            <a:ext cx="4793650" cy="525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19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314325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177165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11D21C-C36B-496D-BD7F-6C8071F33A5B}"/>
              </a:ext>
            </a:extLst>
          </p:cNvPr>
          <p:cNvSpPr txBox="1"/>
          <p:nvPr/>
        </p:nvSpPr>
        <p:spPr>
          <a:xfrm>
            <a:off x="866216" y="2120900"/>
            <a:ext cx="2350294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/>
              <a:t> On running the front.py the GUI below will pop up on screen.</a:t>
            </a:r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AEDF9-D6AA-4E55-9121-998CB846F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indent="0" defTabSz="91440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lvl="0" indent="0" defTabSz="914400"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950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3E9861-D70A-474D-BBCF-68B1A7CB8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4073" y="958894"/>
            <a:ext cx="5388831" cy="484994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314325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177165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43B2A-3C86-4940-871E-6D7EFA91B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216" y="2120900"/>
            <a:ext cx="2350294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Now click on choose file and select the video to be captioned and click on Start Captioning.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723FB-0985-4BC8-8B0A-FF9DB6753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17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61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C6CC803-60CA-483A-BC3B-8818A1709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583" y="1463994"/>
            <a:ext cx="5156907" cy="367142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314325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177165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32FC2-3010-4A68-958B-1CB3DBFC4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04" y="1358900"/>
            <a:ext cx="2350294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output will show the captions generated by the model and will run the video in background and the caption will also be spoken out</a:t>
            </a: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3FE480-F823-4E2F-AF43-94F7201B8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18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7887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3E35-C50A-4DAE-B357-EA231810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B0522-4242-4BED-B3AB-E509A655B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82" y="2489200"/>
            <a:ext cx="7878926" cy="3530600"/>
          </a:xfrm>
        </p:spPr>
        <p:txBody>
          <a:bodyPr/>
          <a:lstStyle/>
          <a:p>
            <a:r>
              <a:rPr lang="en-US" dirty="0"/>
              <a:t>We tracked the model's loss on the training set, as well as its performance on the validation set, during training.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AA88E-65B5-49FD-A8B3-869086F18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7A016B-E819-4590-B265-1554B659C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812" y="3162300"/>
            <a:ext cx="6810375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56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8A8B0-E1DE-4BDE-92D1-52E45A866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1845B-EF3E-4A6E-ACCA-2765567A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Proposed Solution</a:t>
            </a:r>
          </a:p>
          <a:p>
            <a:r>
              <a:rPr lang="en-US" dirty="0"/>
              <a:t>Tech Stack </a:t>
            </a:r>
          </a:p>
          <a:p>
            <a:r>
              <a:rPr lang="en-US" dirty="0"/>
              <a:t>Dataset Description</a:t>
            </a:r>
          </a:p>
          <a:p>
            <a:r>
              <a:rPr lang="en-US" dirty="0"/>
              <a:t>Model Architecture</a:t>
            </a:r>
          </a:p>
          <a:p>
            <a:r>
              <a:rPr lang="en-US" dirty="0"/>
              <a:t>Concepts Used</a:t>
            </a:r>
          </a:p>
          <a:p>
            <a:r>
              <a:rPr lang="en-US" dirty="0"/>
              <a:t>Working 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213F5-738A-4C13-B7C5-0B3EDEC4E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65600" y="316278"/>
            <a:ext cx="791308" cy="76768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443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E68D4-C0D7-44E5-BDCA-E25FEEA4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Continued….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CB1B4-3329-40FC-A1BE-100619640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81" y="2489200"/>
            <a:ext cx="7930297" cy="3530600"/>
          </a:xfrm>
        </p:spPr>
        <p:txBody>
          <a:bodyPr/>
          <a:lstStyle/>
          <a:p>
            <a:r>
              <a:rPr lang="en-US" dirty="0"/>
              <a:t>For quantitative evaluation we have calculated BLEU and METEOR score which comes out to be:</a:t>
            </a:r>
          </a:p>
          <a:p>
            <a:pPr marL="0" indent="0">
              <a:buNone/>
            </a:pPr>
            <a:r>
              <a:rPr lang="en-US" dirty="0"/>
              <a:t>		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DC1C5-8BEF-4948-9ABB-3B2AA9A4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F62CFF-FA15-419B-930F-64F9EB1D6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801" y="3798454"/>
            <a:ext cx="6788398" cy="107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1FC5-F14C-4677-A328-FF0B6F423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81F3C-C00E-40CE-A580-B111CCA0E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82" y="2489200"/>
            <a:ext cx="7735088" cy="3530600"/>
          </a:xfrm>
        </p:spPr>
        <p:txBody>
          <a:bodyPr/>
          <a:lstStyle/>
          <a:p>
            <a:r>
              <a:rPr lang="en-US" dirty="0"/>
              <a:t>We will look at some of the result captioning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CB38F6-E8B5-41BE-82BE-B6C5C610C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A3320B-4B7A-4083-A741-0A152FEA7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23" y="3062746"/>
            <a:ext cx="2568540" cy="251109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E4024D6-A82E-4590-8300-D858EF5C7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923" y="3062746"/>
            <a:ext cx="2721298" cy="254706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22ED68-73F4-4041-931A-EA0A33551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221" y="3062746"/>
            <a:ext cx="2568541" cy="256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80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3DB0ED7D-0741-41C8-9BCD-85B80680F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Google Shape;196;p24"/>
          <p:cNvSpPr txBox="1">
            <a:spLocks noGrp="1"/>
          </p:cNvSpPr>
          <p:nvPr>
            <p:ph type="ftr" sz="quarter" idx="11"/>
          </p:nvPr>
        </p:nvSpPr>
        <p:spPr>
          <a:xfrm>
            <a:off x="420832" y="6391838"/>
            <a:ext cx="4274881" cy="30480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/>
              <a:t>Dr B R Ambedkar National Institute of Tehnology Jalandhar </a:t>
            </a:r>
          </a:p>
        </p:txBody>
      </p:sp>
      <p:sp>
        <p:nvSpPr>
          <p:cNvPr id="197" name="Google Shape;197;p24"/>
          <p:cNvSpPr txBox="1">
            <a:spLocks noGrp="1"/>
          </p:cNvSpPr>
          <p:nvPr>
            <p:ph type="sldNum" sz="quarter" idx="12"/>
          </p:nvPr>
        </p:nvSpPr>
        <p:spPr>
          <a:xfrm>
            <a:off x="8248011" y="6353984"/>
            <a:ext cx="628649" cy="34265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22</a:t>
            </a:fld>
            <a:endParaRPr lang="en-US" sz="90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5DE94-BA62-4DD1-A02C-1E5C4DC47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45" y="545865"/>
            <a:ext cx="8050910" cy="50638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13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1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3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8" name="Rectangle 124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9" name="Rectangle 126">
            <a:extLst>
              <a:ext uri="{FF2B5EF4-FFF2-40B4-BE49-F238E27FC236}">
                <a16:creationId xmlns:a16="http://schemas.microsoft.com/office/drawing/2014/main" id="{C314C310-850D-4491-AA52-C75BEA68B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0" name="Group 128">
            <a:extLst>
              <a:ext uri="{FF2B5EF4-FFF2-40B4-BE49-F238E27FC236}">
                <a16:creationId xmlns:a16="http://schemas.microsoft.com/office/drawing/2014/main" id="{D4EC3799-3F52-48CE-85CC-83AED368E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3FC2939-BF10-4CBC-904B-74A17D4B9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266B6D5D-11B6-40A6-9CEF-F0B0D104C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</p:sp>
      </p:grpSp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627185" y="1085549"/>
            <a:ext cx="2573210" cy="468690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rgbClr val="0070C0"/>
              </a:buClr>
              <a:buSzPts val="3600"/>
            </a:pPr>
            <a:r>
              <a:rPr lang="en-US" sz="3600">
                <a:solidFill>
                  <a:schemeClr val="tx1"/>
                </a:solidFill>
              </a:rPr>
              <a:t>OVERVIEW</a:t>
            </a:r>
          </a:p>
        </p:txBody>
      </p:sp>
      <p:cxnSp>
        <p:nvCxnSpPr>
          <p:cNvPr id="142" name="Straight Connector 132">
            <a:extLst>
              <a:ext uri="{FF2B5EF4-FFF2-40B4-BE49-F238E27FC236}">
                <a16:creationId xmlns:a16="http://schemas.microsoft.com/office/drawing/2014/main" id="{789E20C7-BB50-4317-93C7-90C8ED80B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1930986"/>
            <a:ext cx="0" cy="320040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Google Shape;109;p15"/>
          <p:cNvSpPr txBox="1"/>
          <p:nvPr/>
        </p:nvSpPr>
        <p:spPr>
          <a:xfrm>
            <a:off x="3781049" y="1085549"/>
            <a:ext cx="4184780" cy="468690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marR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/>
              <a:t>Developing a Machine Learning based approach using OpenCV and python libraries  which could provide suitable captions for actions happening in video/gif given as input.</a:t>
            </a:r>
          </a:p>
        </p:txBody>
      </p:sp>
      <p:sp>
        <p:nvSpPr>
          <p:cNvPr id="108" name="Google Shape;108;p15"/>
          <p:cNvSpPr txBox="1">
            <a:spLocks noGrp="1"/>
          </p:cNvSpPr>
          <p:nvPr>
            <p:ph type="sldNum" sz="quarter" idx="12"/>
          </p:nvPr>
        </p:nvSpPr>
        <p:spPr>
          <a:xfrm>
            <a:off x="8104128" y="317862"/>
            <a:ext cx="628649" cy="76768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 indent="0" algn="l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chemeClr val="tx1"/>
                </a:solidFill>
              </a:rPr>
              <a:pPr lvl="0" indent="0" algn="l">
                <a:spcBef>
                  <a:spcPts val="0"/>
                </a:spcBef>
                <a:spcAft>
                  <a:spcPts val="600"/>
                </a:spcAft>
                <a:buNone/>
              </a:pPr>
              <a:t>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Google Shape;107;p15"/>
          <p:cNvSpPr txBox="1">
            <a:spLocks noGrp="1"/>
          </p:cNvSpPr>
          <p:nvPr>
            <p:ph type="ftr" sz="quarter" idx="11"/>
          </p:nvPr>
        </p:nvSpPr>
        <p:spPr>
          <a:xfrm>
            <a:off x="420832" y="6391838"/>
            <a:ext cx="2894846" cy="3048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700">
                <a:solidFill>
                  <a:schemeClr val="bg1">
                    <a:lumMod val="85000"/>
                    <a:lumOff val="15000"/>
                  </a:schemeClr>
                </a:solidFill>
              </a:rPr>
              <a:t>Dr B R Ambedkar National Institute of Tehnology Jalandhar 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23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" name="Freeform: Shape 125">
            <a:extLst>
              <a:ext uri="{FF2B5EF4-FFF2-40B4-BE49-F238E27FC236}">
                <a16:creationId xmlns:a16="http://schemas.microsoft.com/office/drawing/2014/main" id="{FD2669AB-35DB-41EC-BE9C-DA80B60A3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960868" y="1590205"/>
            <a:ext cx="6053670" cy="3677591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8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1069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39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599509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479323" y="629265"/>
            <a:ext cx="4554582" cy="1622322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lang="en-US">
                <a:solidFill>
                  <a:schemeClr val="tx1"/>
                </a:solidFill>
              </a:rPr>
              <a:t>Problem Statement</a:t>
            </a:r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4"/>
          <a:srcRect l="27037" r="16292" b="-3"/>
          <a:stretch/>
        </p:blipFill>
        <p:spPr>
          <a:xfrm>
            <a:off x="5563669" y="645106"/>
            <a:ext cx="3093988" cy="5585369"/>
          </a:xfrm>
          <a:prstGeom prst="rect">
            <a:avLst/>
          </a:prstGeom>
          <a:noFill/>
        </p:spPr>
      </p:pic>
      <p:sp>
        <p:nvSpPr>
          <p:cNvPr id="140" name="Rectangle 131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7" name="Google Shape;117;p16"/>
          <p:cNvSpPr txBox="1"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-US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314325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177165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96F02C1-18F8-4386-A5D0-A7D2F82D4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944" y="2164685"/>
            <a:ext cx="4750224" cy="3811740"/>
          </a:xfrm>
        </p:spPr>
        <p:txBody>
          <a:bodyPr anchor="ctr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Dealing with sight loss, already, is a challenge itself. Individuals with vision impairment are also more likely to experience restrictions in their independence, mobility as well as an increased risk of falls, fractures, injuries. So</a:t>
            </a:r>
            <a:r>
              <a:rPr lang="en-US" kern="0" dirty="0">
                <a:solidFill>
                  <a:schemeClr val="tx1"/>
                </a:solidFill>
                <a:latin typeface="Arial"/>
                <a:cs typeface="Arial"/>
                <a:sym typeface="Arial"/>
              </a:rPr>
              <a:t>, if we could have a system which will pronounce everything what’s happening around them will help them in a very good manner.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defTabSz="914400" rtl="0" eaLnBrk="1" fontAlgn="auto" latinLnBrk="0" hangingPunct="1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highlight>
                <a:srgbClr val="FFFFFF"/>
              </a:highlight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highlight>
                <a:srgbClr val="202124"/>
              </a:highlight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highlight>
                <a:srgbClr val="202124"/>
              </a:highlight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sz="quarter" idx="11"/>
          </p:nvPr>
        </p:nvSpPr>
        <p:spPr>
          <a:xfrm>
            <a:off x="420832" y="6391838"/>
            <a:ext cx="2894846" cy="30480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cs typeface="Calibri"/>
                <a:sym typeface="Calibri"/>
              </a:rPr>
              <a:t>Dr B R Ambedkar National Institute of Tehnology Jalandhar </a:t>
            </a:r>
          </a:p>
        </p:txBody>
      </p:sp>
      <p:sp>
        <p:nvSpPr>
          <p:cNvPr id="115" name="Google Shape;115;p16"/>
          <p:cNvSpPr txBox="1">
            <a:spLocks noGrp="1"/>
          </p:cNvSpPr>
          <p:nvPr>
            <p:ph type="dt" sz="half" idx="10"/>
          </p:nvPr>
        </p:nvSpPr>
        <p:spPr>
          <a:xfrm>
            <a:off x="7989828" y="6391838"/>
            <a:ext cx="742949" cy="30479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/>
                <a:cs typeface="Calibri"/>
                <a:sym typeface="Calibri"/>
              </a:rPr>
              <a:t>12/6/2021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3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4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6" name="Rectangle 145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52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866216" y="973668"/>
            <a:ext cx="2206657" cy="102023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lnSpc>
                <a:spcPct val="90000"/>
              </a:lnSpc>
              <a:spcAft>
                <a:spcPts val="0"/>
              </a:spcAft>
              <a:buClr>
                <a:srgbClr val="0070C0"/>
              </a:buClr>
              <a:buSzPts val="3600"/>
            </a:pPr>
            <a:r>
              <a:rPr lang="en-US" sz="3300">
                <a:solidFill>
                  <a:schemeClr val="tx1"/>
                </a:solidFill>
              </a:rPr>
              <a:t>Proposed Solution</a:t>
            </a:r>
          </a:p>
        </p:txBody>
      </p:sp>
      <p:pic>
        <p:nvPicPr>
          <p:cNvPr id="130" name="Google Shape;130;p17"/>
          <p:cNvPicPr preferRelativeResize="0"/>
          <p:nvPr/>
        </p:nvPicPr>
        <p:blipFill rotWithShape="1">
          <a:blip r:embed="rId4"/>
          <a:srcRect l="664" r="30664" b="1"/>
          <a:stretch/>
        </p:blipFill>
        <p:spPr>
          <a:xfrm>
            <a:off x="3895955" y="803751"/>
            <a:ext cx="4793650" cy="5250498"/>
          </a:xfrm>
          <a:prstGeom prst="rect">
            <a:avLst/>
          </a:prstGeom>
          <a:noFill/>
        </p:spPr>
      </p:pic>
      <p:sp>
        <p:nvSpPr>
          <p:cNvPr id="154" name="Rectangle 153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314325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177165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BCDE53-95BD-4207-B80F-160018413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9796" y="2196604"/>
            <a:ext cx="2892845" cy="3898900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fontAlgn="auto">
              <a:tabLst/>
              <a:defRPr/>
            </a:pPr>
            <a:r>
              <a:rPr kumimoji="0" lang="en-US" sz="1600" u="none" strike="noStrike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sym typeface="Arial"/>
              </a:rPr>
              <a:t>We propose a system having Deep Learning model using which blinds can know what they is happening in their surroundings. In this we will record videos of about 2-3 seconds</a:t>
            </a:r>
          </a:p>
          <a:p>
            <a:pPr marL="0" marR="0" lvl="0" indent="0" fontAlgn="auto">
              <a:buFont typeface="Wingdings 3" charset="2"/>
              <a:buChar char=""/>
              <a:tabLst/>
              <a:defRPr/>
            </a:pPr>
            <a:endParaRPr kumimoji="0" lang="en-US" u="none" strike="noStrike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sym typeface="Calibri"/>
            </a:endParaRPr>
          </a:p>
        </p:txBody>
      </p:sp>
      <p:sp>
        <p:nvSpPr>
          <p:cNvPr id="160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28" name="Google Shape;128;p17"/>
          <p:cNvSpPr txBox="1">
            <a:spLocks noGrp="1"/>
          </p:cNvSpPr>
          <p:nvPr>
            <p:ph type="sldNum" sz="quarter" idx="12"/>
          </p:nvPr>
        </p:nvSpPr>
        <p:spPr>
          <a:xfrm>
            <a:off x="7764405" y="295729"/>
            <a:ext cx="628649" cy="76768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R="0" lvl="0" indent="0" defTabSz="914400" fontAlgn="auto"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sym typeface="Calibri"/>
              </a:rPr>
              <a:pPr marR="0" lvl="0" indent="0" defTabSz="914400" fontAlgn="auto">
                <a:spcBef>
                  <a:spcPts val="0"/>
                </a:spcBef>
                <a:spcAft>
                  <a:spcPts val="60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5</a:t>
            </a:fld>
            <a:endParaRPr kumimoji="0" lang="en-US" u="none" strike="noStrike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sym typeface="Calibri"/>
            </a:endParaRPr>
          </a:p>
        </p:txBody>
      </p:sp>
      <p:sp>
        <p:nvSpPr>
          <p:cNvPr id="127" name="Google Shape;127;p17"/>
          <p:cNvSpPr txBox="1">
            <a:spLocks noGrp="1"/>
          </p:cNvSpPr>
          <p:nvPr>
            <p:ph type="ftr" sz="quarter" idx="11"/>
          </p:nvPr>
        </p:nvSpPr>
        <p:spPr>
          <a:xfrm>
            <a:off x="420832" y="6391838"/>
            <a:ext cx="2894846" cy="3048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R="0" lvl="0" indent="0" defTabSz="9144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7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Calibri"/>
              </a:rPr>
              <a:t>Dr B R Ambedkar National Institute of Tehnology Jalandhar </a:t>
            </a:r>
          </a:p>
        </p:txBody>
      </p:sp>
      <p:sp>
        <p:nvSpPr>
          <p:cNvPr id="126" name="Google Shape;126;p17"/>
          <p:cNvSpPr txBox="1">
            <a:spLocks noGrp="1"/>
          </p:cNvSpPr>
          <p:nvPr>
            <p:ph type="dt" sz="half" idx="10"/>
          </p:nvPr>
        </p:nvSpPr>
        <p:spPr>
          <a:xfrm>
            <a:off x="7989828" y="6391838"/>
            <a:ext cx="742949" cy="30479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R="0" lvl="0" indent="0" defTabSz="9144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u="none" strike="noStrike" cap="none" spc="0" normalizeH="0" baseline="0" noProof="0">
                <a:ln>
                  <a:noFill/>
                </a:ln>
                <a:effectLst/>
                <a:uLnTx/>
                <a:uFillTx/>
                <a:sym typeface="Calibri"/>
              </a:rPr>
              <a:t>12/6/2021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Calibri"/>
              <a:buNone/>
            </a:pPr>
            <a:r>
              <a:rPr lang="en-US" dirty="0"/>
              <a:t>Tech Stack</a:t>
            </a:r>
            <a:endParaRPr dirty="0"/>
          </a:p>
        </p:txBody>
      </p:sp>
      <p:sp>
        <p:nvSpPr>
          <p:cNvPr id="138" name="Google Shape;138;p18"/>
          <p:cNvSpPr txBox="1">
            <a:spLocks noGrp="1"/>
          </p:cNvSpPr>
          <p:nvPr>
            <p:ph type="ftr" sz="quarte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Dr B R Ambedkar National Institute of Tehnology Jalandhar </a:t>
            </a:r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ldNum" sz="quarter" idx="12"/>
          </p:nvPr>
        </p:nvSpPr>
        <p:spPr>
          <a:xfrm>
            <a:off x="7486252" y="347101"/>
            <a:ext cx="791308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pic>
        <p:nvPicPr>
          <p:cNvPr id="140" name="Google Shape;14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9140" y="2351261"/>
            <a:ext cx="1575400" cy="657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4688" y="3612280"/>
            <a:ext cx="1524238" cy="71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36705" y="4707450"/>
            <a:ext cx="1702614" cy="704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546698" y="4328210"/>
            <a:ext cx="1423333" cy="776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66961" y="4159325"/>
            <a:ext cx="1096229" cy="109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65063" y="2250926"/>
            <a:ext cx="1423325" cy="142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552346" y="2070651"/>
            <a:ext cx="2252540" cy="1877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95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58" name="Rectangle 96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9" name="Oval 97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0" name="Oval 98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1" name="Oval 99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2" name="Oval 100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Oval 101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4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5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6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7" name="Rectangle 106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8" name="Rectangle 108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10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71" name="Freeform: Shape 114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72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45565" y="1130603"/>
            <a:ext cx="2506831" cy="459679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rgbClr val="0070C0"/>
              </a:buClr>
              <a:buSzPts val="3600"/>
            </a:pPr>
            <a:r>
              <a:rPr lang="en-US" sz="2800">
                <a:solidFill>
                  <a:srgbClr val="EBEBEB"/>
                </a:solidFill>
              </a:rPr>
              <a:t>Dataset Description</a:t>
            </a:r>
          </a:p>
        </p:txBody>
      </p:sp>
      <p:sp>
        <p:nvSpPr>
          <p:cNvPr id="153" name="Google Shape;153;p19"/>
          <p:cNvSpPr txBox="1">
            <a:spLocks noGrp="1"/>
          </p:cNvSpPr>
          <p:nvPr>
            <p:ph type="ftr" sz="quarter" idx="11"/>
          </p:nvPr>
        </p:nvSpPr>
        <p:spPr>
          <a:xfrm>
            <a:off x="420832" y="6391838"/>
            <a:ext cx="2894846" cy="3048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700"/>
              <a:t>Dr B R Ambedkar National Institute of Tehnology Jalandhar </a:t>
            </a:r>
          </a:p>
        </p:txBody>
      </p:sp>
      <p:sp>
        <p:nvSpPr>
          <p:cNvPr id="155" name="Google Shape;155;p19"/>
          <p:cNvSpPr txBox="1"/>
          <p:nvPr/>
        </p:nvSpPr>
        <p:spPr>
          <a:xfrm>
            <a:off x="3967557" y="437513"/>
            <a:ext cx="4991294" cy="625912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the purpose of this study, we are using the MSVD(Microsoft Research Video Description Corpus) and MSR-VTT(Microsoft Research Video to Text) dataset created  by Microsoft.</a:t>
            </a: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MSVD:</a:t>
            </a: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dataset has about 1550 videos in which 1450 videos are used for training and validation and remaining 100 for the testing purpose.</a:t>
            </a: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MSR-VTT:</a:t>
            </a: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sym typeface="Calibri"/>
              </a:rPr>
              <a:t>MSR-VTT  is a large-scale dataset for the open domain video captioning, which consists of 10,000 video clips from 20 categories, and each video clip is annotated with 20 English sentences.</a:t>
            </a: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sym typeface="Calibri"/>
            </a:endParaRP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sym typeface="Calibri"/>
            </a:endParaRP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sym typeface="Calibri"/>
            </a:endParaRPr>
          </a:p>
        </p:txBody>
      </p:sp>
      <p:sp>
        <p:nvSpPr>
          <p:cNvPr id="154" name="Google Shape;154;p19"/>
          <p:cNvSpPr txBox="1">
            <a:spLocks noGrp="1"/>
          </p:cNvSpPr>
          <p:nvPr>
            <p:ph type="sldNum" sz="quarter" idx="12"/>
          </p:nvPr>
        </p:nvSpPr>
        <p:spPr>
          <a:xfrm>
            <a:off x="8094518" y="6391838"/>
            <a:ext cx="628649" cy="30479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</a:rPr>
              <a:pPr lvl="0" indent="0" algn="r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en-US" sz="9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31D248D0-90D8-4EAF-84EE-DA3868518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6536D3-3478-4B58-B65B-5BB67ACE6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82" y="3739568"/>
            <a:ext cx="8169820" cy="19159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7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Example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FE1376-E379-474D-B78A-006296CB5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755" y="908339"/>
            <a:ext cx="8516844" cy="327785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775805F-9E56-4330-9EA3-04D38DCEC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B18D6E-CE50-4840-A26B-4CAADD2A8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57031" y="295729"/>
            <a:ext cx="62864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indent="0" defTabSz="91440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pPr lvl="0" indent="0" defTabSz="91440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8263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3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6858000"/>
            <a:chOff x="0" y="0"/>
            <a:chExt cx="12192000" cy="6858000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1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2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3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5" name="Rectangle 124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1942938" y="1881194"/>
            <a:ext cx="3299407" cy="330693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85" name="Freeform: Shape 184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122264" y="751601"/>
            <a:ext cx="6053670" cy="5354799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7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9144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>
            <a:off x="745565" y="1130603"/>
            <a:ext cx="2506831" cy="459679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Aft>
                <a:spcPts val="0"/>
              </a:spcAft>
            </a:pPr>
            <a:r>
              <a:rPr lang="en-US" sz="2800" dirty="0">
                <a:solidFill>
                  <a:srgbClr val="EBEBEB"/>
                </a:solidFill>
              </a:rPr>
              <a:t>Machine Learning Model: Architecture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39A702-C55E-4532-ABF2-68C143D8EECA}"/>
              </a:ext>
            </a:extLst>
          </p:cNvPr>
          <p:cNvSpPr txBox="1"/>
          <p:nvPr/>
        </p:nvSpPr>
        <p:spPr>
          <a:xfrm>
            <a:off x="3967557" y="437513"/>
            <a:ext cx="4126961" cy="5954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we are using Multi-Model architecture composed of:</a:t>
            </a:r>
          </a:p>
          <a:p>
            <a:pPr lvl="1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RNN(Recurrent Neural Network)</a:t>
            </a:r>
          </a:p>
          <a:p>
            <a:pPr lvl="1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CNN(Convolutional Neural Network)</a:t>
            </a:r>
          </a:p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CNN will be used for the feature extraction from the video and then the result is fed into a RNN for predicting a suitable caption for it.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2" name="Google Shape;172;p21"/>
          <p:cNvSpPr txBox="1">
            <a:spLocks noGrp="1"/>
          </p:cNvSpPr>
          <p:nvPr>
            <p:ph type="sldNum" sz="quarter" idx="12"/>
          </p:nvPr>
        </p:nvSpPr>
        <p:spPr>
          <a:xfrm>
            <a:off x="8094518" y="6391838"/>
            <a:ext cx="628649" cy="30479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</a:rPr>
              <a:pPr lvl="0" indent="0" algn="r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0000"/>
                </a:buClr>
                <a:buFont typeface="Arial"/>
                <a:buNone/>
              </a:pPr>
              <a:t>9</a:t>
            </a:fld>
            <a:endParaRPr lang="en-US" sz="900">
              <a:solidFill>
                <a:schemeClr val="accent1"/>
              </a:solidFill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3967557" y="437513"/>
            <a:ext cx="5012166" cy="595432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1000</TotalTime>
  <Words>727</Words>
  <Application>Microsoft Office PowerPoint</Application>
  <PresentationFormat>On-screen Show (4:3)</PresentationFormat>
  <Paragraphs>104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Century Gothic</vt:lpstr>
      <vt:lpstr>Open Sans</vt:lpstr>
      <vt:lpstr>Wingdings 3</vt:lpstr>
      <vt:lpstr>Calibri</vt:lpstr>
      <vt:lpstr>Arial</vt:lpstr>
      <vt:lpstr>Ion Boardroom</vt:lpstr>
      <vt:lpstr>PowerPoint Presentation</vt:lpstr>
      <vt:lpstr>Table of Contents</vt:lpstr>
      <vt:lpstr>OVERVIEW</vt:lpstr>
      <vt:lpstr>Problem Statement</vt:lpstr>
      <vt:lpstr>Proposed Solution</vt:lpstr>
      <vt:lpstr>Tech Stack</vt:lpstr>
      <vt:lpstr>Dataset Description</vt:lpstr>
      <vt:lpstr>Example</vt:lpstr>
      <vt:lpstr>Machine Learning Model: Architecture</vt:lpstr>
      <vt:lpstr>Flow</vt:lpstr>
      <vt:lpstr>Concepts</vt:lpstr>
      <vt:lpstr>CONVOLUTIONAL NEURAL NETWORK (CNN)</vt:lpstr>
      <vt:lpstr>VGG16(VISUAL GEOMETRY GROUP)</vt:lpstr>
      <vt:lpstr>RNN AND LSTM</vt:lpstr>
      <vt:lpstr>Working</vt:lpstr>
      <vt:lpstr>User Interface</vt:lpstr>
      <vt:lpstr>PowerPoint Presentation</vt:lpstr>
      <vt:lpstr>PowerPoint Presentation</vt:lpstr>
      <vt:lpstr>Results</vt:lpstr>
      <vt:lpstr>Continued….</vt:lpstr>
      <vt:lpstr>Testing 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rohmitta</dc:creator>
  <cp:lastModifiedBy>Rohit Mittal</cp:lastModifiedBy>
  <cp:revision>32</cp:revision>
  <dcterms:modified xsi:type="dcterms:W3CDTF">2022-05-14T13:36:50Z</dcterms:modified>
</cp:coreProperties>
</file>